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8"/>
  </p:handoutMasterIdLst>
  <p:sldIdLst>
    <p:sldId id="272" r:id="rId2"/>
    <p:sldId id="256" r:id="rId3"/>
    <p:sldId id="257" r:id="rId4"/>
    <p:sldId id="263" r:id="rId5"/>
    <p:sldId id="264" r:id="rId6"/>
    <p:sldId id="258" r:id="rId7"/>
    <p:sldId id="265" r:id="rId8"/>
    <p:sldId id="259" r:id="rId9"/>
    <p:sldId id="266" r:id="rId10"/>
    <p:sldId id="260" r:id="rId11"/>
    <p:sldId id="267" r:id="rId12"/>
    <p:sldId id="268" r:id="rId13"/>
    <p:sldId id="261" r:id="rId14"/>
    <p:sldId id="269" r:id="rId15"/>
    <p:sldId id="26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9C91E-01E4-4A4E-AAB7-B5DB78D73F4B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8ADCF0-3F21-4EF0-A6C5-4489DA2839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4"/>
          <p:cNvGrpSpPr/>
          <p:nvPr/>
        </p:nvGrpSpPr>
        <p:grpSpPr>
          <a:xfrm>
            <a:off x="0" y="2928934"/>
            <a:ext cx="9144000" cy="285752"/>
            <a:chOff x="0" y="2928934"/>
            <a:chExt cx="9144000" cy="285752"/>
          </a:xfrm>
        </p:grpSpPr>
        <p:sp>
          <p:nvSpPr>
            <p:cNvPr id="12" name="Rectangle 11"/>
            <p:cNvSpPr/>
            <p:nvPr userDrawn="1"/>
          </p:nvSpPr>
          <p:spPr>
            <a:xfrm flipH="1">
              <a:off x="0" y="2928934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 flipH="1">
              <a:off x="8334000" y="2963384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 flipH="1">
              <a:off x="0" y="2966642"/>
              <a:ext cx="8286776" cy="214314"/>
            </a:xfrm>
            <a:prstGeom prst="rect">
              <a:avLst/>
            </a:prstGeom>
            <a:solidFill>
              <a:schemeClr val="accent5"/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54136"/>
            <a:ext cx="7772400" cy="1470025"/>
          </a:xfrm>
          <a:noFill/>
        </p:spPr>
        <p:txBody>
          <a:bodyPr/>
          <a:lstStyle>
            <a:lvl1pPr>
              <a:defRPr>
                <a:gradFill flip="none"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16200000" scaled="1"/>
                  <a:tileRect/>
                </a:gradFill>
                <a:effectLst>
                  <a:outerShdw blurRad="50800" dist="50800" dir="18900000" algn="tl" rotWithShape="0">
                    <a:schemeClr val="accent5">
                      <a:tint val="20000"/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9007"/>
            <a:ext cx="6400800" cy="1752600"/>
          </a:xfrm>
          <a:noFill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8000"/>
            <a:ext cx="1800000" cy="360000"/>
          </a:xfrm>
        </p:spPr>
        <p:txBody>
          <a:bodyPr vert="horz"/>
          <a:lstStyle>
            <a:lvl1pPr algn="l">
              <a:defRPr/>
            </a:lvl1pPr>
          </a:lstStyle>
          <a:p>
            <a:fld id="{4E058E67-EB68-4834-BAE5-8778B048DBC5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64000" y="6498000"/>
            <a:ext cx="2880000" cy="360000"/>
          </a:xfrm>
        </p:spPr>
        <p:txBody>
          <a:bodyPr vert="horz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4000" y="2928934"/>
            <a:ext cx="810000" cy="285752"/>
          </a:xfrm>
        </p:spPr>
        <p:txBody>
          <a:bodyPr/>
          <a:lstStyle/>
          <a:p>
            <a:fld id="{9570E3FB-AD9D-49F9-9ACD-1B45B48A2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8E67-EB68-4834-BAE5-8778B048DBC5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E3FB-AD9D-49F9-9ACD-1B45B48A2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6286520"/>
            <a:ext cx="9144000" cy="285752"/>
            <a:chOff x="0" y="1428736"/>
            <a:chExt cx="9144000" cy="285752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43802" y="285728"/>
            <a:ext cx="1500198" cy="6000791"/>
          </a:xfrm>
          <a:noFill/>
        </p:spPr>
        <p:txBody>
          <a:bodyPr vert="eaVert"/>
          <a:lstStyle>
            <a:lvl1pPr>
              <a:defRPr>
                <a:gradFill flip="none"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16200000" scaled="1"/>
                  <a:tileRect/>
                </a:gradFill>
                <a:effectLst>
                  <a:outerShdw blurRad="50800" dist="50800" dir="13500000" algn="tl" rotWithShape="0">
                    <a:schemeClr val="tx2"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2994" y="285730"/>
            <a:ext cx="6657964" cy="6000791"/>
          </a:xfrm>
          <a:noFill/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8E67-EB68-4834-BAE5-8778B048DBC5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810000" cy="285752"/>
          </a:xfrm>
        </p:spPr>
        <p:txBody>
          <a:bodyPr/>
          <a:lstStyle/>
          <a:p>
            <a:fld id="{9570E3FB-AD9D-49F9-9ACD-1B45B48A2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8E67-EB68-4834-BAE5-8778B048DBC5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E3FB-AD9D-49F9-9ACD-1B45B48A2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2928934"/>
            <a:ext cx="9144000" cy="285752"/>
            <a:chOff x="0" y="2928934"/>
            <a:chExt cx="9144000" cy="285752"/>
          </a:xfrm>
        </p:grpSpPr>
        <p:sp>
          <p:nvSpPr>
            <p:cNvPr id="8" name="Rectangle 7"/>
            <p:cNvSpPr/>
            <p:nvPr userDrawn="1"/>
          </p:nvSpPr>
          <p:spPr>
            <a:xfrm flipH="1">
              <a:off x="0" y="2928934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 flipH="1">
              <a:off x="8334000" y="2963384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0" name="Rectangle 9"/>
            <p:cNvSpPr/>
            <p:nvPr userDrawn="1"/>
          </p:nvSpPr>
          <p:spPr>
            <a:xfrm flipH="1">
              <a:off x="0" y="2966642"/>
              <a:ext cx="8286776" cy="214314"/>
            </a:xfrm>
            <a:prstGeom prst="rect">
              <a:avLst/>
            </a:prstGeom>
            <a:solidFill>
              <a:schemeClr val="accent5"/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217345"/>
            <a:ext cx="7772400" cy="1362075"/>
          </a:xfrm>
          <a:noFill/>
        </p:spPr>
        <p:txBody>
          <a:bodyPr anchor="t"/>
          <a:lstStyle>
            <a:lvl1pPr algn="ctr">
              <a:defRPr sz="4000" b="1" cap="all">
                <a:gradFill flip="none"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16200000" scaled="1"/>
                  <a:tileRect/>
                </a:gradFill>
                <a:effectLst>
                  <a:outerShdw blurRad="50800" dist="50800" dir="18900000" algn="tl" rotWithShape="0">
                    <a:schemeClr val="accent5">
                      <a:tint val="20000"/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426089"/>
            <a:ext cx="6400800" cy="1500187"/>
          </a:xfrm>
          <a:noFill/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8000"/>
            <a:ext cx="1800000" cy="360000"/>
          </a:xfrm>
        </p:spPr>
        <p:txBody>
          <a:bodyPr vert="horz"/>
          <a:lstStyle/>
          <a:p>
            <a:fld id="{4E058E67-EB68-4834-BAE5-8778B048DBC5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64000" y="6498000"/>
            <a:ext cx="2880000" cy="360000"/>
          </a:xfrm>
        </p:spPr>
        <p:txBody>
          <a:bodyPr vert="horz"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4000" y="2928934"/>
            <a:ext cx="810000" cy="285752"/>
          </a:xfrm>
        </p:spPr>
        <p:txBody>
          <a:bodyPr/>
          <a:lstStyle/>
          <a:p>
            <a:fld id="{9570E3FB-AD9D-49F9-9ACD-1B45B48A2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2994" y="1717110"/>
            <a:ext cx="4038600" cy="48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3994" y="1717110"/>
            <a:ext cx="4038600" cy="48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8E67-EB68-4834-BAE5-8778B048DBC5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E3FB-AD9D-49F9-9ACD-1B45B48A2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994" y="1717668"/>
            <a:ext cx="4040188" cy="639762"/>
          </a:xfrm>
          <a:solidFill>
            <a:srgbClr val="FF9900">
              <a:alpha val="10196"/>
            </a:srgbClr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2994" y="2357433"/>
            <a:ext cx="4040188" cy="41960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0819" y="1717668"/>
            <a:ext cx="4041775" cy="639762"/>
          </a:xfrm>
          <a:solidFill>
            <a:srgbClr val="FF9900">
              <a:alpha val="10196"/>
            </a:srgbClr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0820" y="2357430"/>
            <a:ext cx="4041775" cy="4197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8E67-EB68-4834-BAE5-8778B048DBC5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E3FB-AD9D-49F9-9ACD-1B45B48A2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9"/>
          <p:cNvGrpSpPr/>
          <p:nvPr/>
        </p:nvGrpSpPr>
        <p:grpSpPr>
          <a:xfrm>
            <a:off x="0" y="1428736"/>
            <a:ext cx="9144000" cy="285752"/>
            <a:chOff x="0" y="1428736"/>
            <a:chExt cx="9144000" cy="285752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8E67-EB68-4834-BAE5-8778B048DBC5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E3FB-AD9D-49F9-9ACD-1B45B48A2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6286520"/>
            <a:ext cx="9144000" cy="285752"/>
            <a:chOff x="0" y="1428736"/>
            <a:chExt cx="9144000" cy="285752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8E67-EB68-4834-BAE5-8778B048DBC5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810000" cy="285752"/>
          </a:xfrm>
        </p:spPr>
        <p:txBody>
          <a:bodyPr/>
          <a:lstStyle/>
          <a:p>
            <a:fld id="{9570E3FB-AD9D-49F9-9ACD-1B45B48A2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6" y="285728"/>
            <a:ext cx="3286146" cy="1143008"/>
          </a:xfrm>
        </p:spPr>
        <p:txBody>
          <a:bodyPr anchor="t"/>
          <a:lstStyle>
            <a:lvl1pPr algn="l">
              <a:defRPr sz="2000" b="1"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717341"/>
            <a:ext cx="8215338" cy="483860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4810" y="285728"/>
            <a:ext cx="4857752" cy="1144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8E67-EB68-4834-BAE5-8778B048DBC5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E3FB-AD9D-49F9-9ACD-1B45B48A2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3" y="1718046"/>
            <a:ext cx="734214" cy="4834842"/>
          </a:xfrm>
          <a:noFill/>
        </p:spPr>
        <p:txBody>
          <a:bodyPr vert="eaVert" anchor="ctr"/>
          <a:lstStyle>
            <a:lvl1pPr algn="ctr">
              <a:defRPr sz="2000" b="1">
                <a:gradFill flip="none"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16200000" scaled="1"/>
                  <a:tileRect/>
                </a:gra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5372" y="1790268"/>
            <a:ext cx="8091100" cy="4710569"/>
          </a:xfrm>
          <a:effectLst>
            <a:glow rad="101600">
              <a:schemeClr val="accent1">
                <a:alpha val="6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2994" y="285728"/>
            <a:ext cx="8229600" cy="1144800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8E67-EB68-4834-BAE5-8778B048DBC5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E3FB-AD9D-49F9-9ACD-1B45B48A2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2"/>
          <p:cNvGrpSpPr/>
          <p:nvPr/>
        </p:nvGrpSpPr>
        <p:grpSpPr>
          <a:xfrm>
            <a:off x="0" y="1428736"/>
            <a:ext cx="9144000" cy="285752"/>
            <a:chOff x="0" y="1428736"/>
            <a:chExt cx="9144000" cy="285752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5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994" y="1716711"/>
            <a:ext cx="8229600" cy="4838735"/>
          </a:xfrm>
          <a:prstGeom prst="rect">
            <a:avLst/>
          </a:prstGeom>
          <a:noFill/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1800000" cy="285728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58E67-EB68-4834-BAE5-8778B048DBC5}" type="datetimeFigureOut">
              <a:rPr lang="en-US" smtClean="0"/>
              <a:pPr/>
              <a:t>2/20/2011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64000" y="6572272"/>
            <a:ext cx="2880000" cy="285728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1428736"/>
            <a:ext cx="8100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50000"/>
                  </a:schemeClr>
                </a:solidFill>
              </a:defRPr>
            </a:lvl1pPr>
          </a:lstStyle>
          <a:p>
            <a:fld id="{9570E3FB-AD9D-49F9-9ACD-1B45B48A29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2994" y="283053"/>
            <a:ext cx="8229600" cy="1143000"/>
          </a:xfrm>
          <a:prstGeom prst="rect">
            <a:avLst/>
          </a:prstGeom>
          <a:noFill/>
        </p:spPr>
        <p:txBody>
          <a:bodyPr vert="horz" rtlCol="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gradFill flip="none" rotWithShape="1"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5400000" scaled="1"/>
            <a:tileRect/>
          </a:gradFill>
          <a:effectLst>
            <a:outerShdw blurRad="50800" dist="50800" dir="18900000" algn="tl" rotWithShape="0">
              <a:schemeClr val="tx2">
                <a:alpha val="43000"/>
              </a:scheme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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"/>
        <a:buChar char="Ø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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"/>
        <a:buChar char="Ø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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83052"/>
            <a:ext cx="8610600" cy="642254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Welcome To The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East Memphis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Church of Christ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2/20/11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Persecution </a:t>
            </a:r>
            <a:r>
              <a:rPr lang="en-US" dirty="0" smtClean="0"/>
              <a:t>of Jesus</a:t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(Full)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2994" y="1716711"/>
            <a:ext cx="8229600" cy="4988889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Victorious: </a:t>
            </a:r>
            <a:r>
              <a:rPr lang="en-US" sz="2000" i="1" dirty="0"/>
              <a:t>Who, when he was reviled, reviled not again; when he suffered, he threatened not; but committed himself to him that </a:t>
            </a:r>
            <a:r>
              <a:rPr lang="en-US" sz="2000" i="1" dirty="0" err="1"/>
              <a:t>judgeth</a:t>
            </a:r>
            <a:r>
              <a:rPr lang="en-US" sz="2000" i="1" dirty="0"/>
              <a:t> righteously</a:t>
            </a:r>
            <a:r>
              <a:rPr lang="en-US" sz="2000" i="1" dirty="0" smtClean="0"/>
              <a:t>:</a:t>
            </a:r>
          </a:p>
          <a:p>
            <a:pPr lvl="1"/>
            <a:r>
              <a:rPr lang="en-US" sz="2000" dirty="0" smtClean="0"/>
              <a:t>To revile is to accuse of evil</a:t>
            </a:r>
          </a:p>
          <a:p>
            <a:pPr lvl="2"/>
            <a:r>
              <a:rPr lang="en-US" sz="2000" dirty="0" smtClean="0"/>
              <a:t>When Jesus was being accused of evil He did not retaliate railing for railing</a:t>
            </a:r>
          </a:p>
          <a:p>
            <a:pPr lvl="1"/>
            <a:r>
              <a:rPr lang="en-US" sz="2000" dirty="0" smtClean="0"/>
              <a:t>This literally means that He </a:t>
            </a:r>
            <a:r>
              <a:rPr lang="en-US" sz="2000" b="1" dirty="0" smtClean="0"/>
              <a:t>kept on </a:t>
            </a:r>
            <a:r>
              <a:rPr lang="en-US" sz="2000" dirty="0" smtClean="0"/>
              <a:t>committing himself to God when He was mistreated</a:t>
            </a:r>
          </a:p>
          <a:p>
            <a:pPr lvl="1"/>
            <a:r>
              <a:rPr lang="en-US" sz="2000" b="1" dirty="0" smtClean="0"/>
              <a:t>He was accused:</a:t>
            </a:r>
          </a:p>
          <a:p>
            <a:pPr lvl="2"/>
            <a:r>
              <a:rPr lang="en-US" sz="2000" dirty="0" smtClean="0"/>
              <a:t>Being a devil----A winebibber and a glutton----In fellowship with Beelzebub----A blasphemer----A violator of God’s law</a:t>
            </a:r>
          </a:p>
          <a:p>
            <a:pPr lvl="2"/>
            <a:r>
              <a:rPr lang="en-US" sz="2000" dirty="0" smtClean="0"/>
              <a:t>Not only did Jesus preach non-retaliation-----He practiced it</a:t>
            </a:r>
          </a:p>
          <a:p>
            <a:pPr lvl="1"/>
            <a:r>
              <a:rPr lang="en-US" sz="2000" dirty="0" smtClean="0"/>
              <a:t>This is significant to Christians because they were tempted to retaliate evil to the masters that were mistreating them</a:t>
            </a:r>
          </a:p>
          <a:p>
            <a:pPr lvl="2"/>
            <a:r>
              <a:rPr lang="en-US" sz="2000" dirty="0" smtClean="0"/>
              <a:t>We cannot claim the Spirit of Christ while avenging ourselves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Persecution </a:t>
            </a:r>
            <a:r>
              <a:rPr lang="en-US" dirty="0" smtClean="0"/>
              <a:t>of Jesus</a:t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(Full)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2994" y="1716711"/>
            <a:ext cx="8229600" cy="4988889"/>
          </a:xfrm>
        </p:spPr>
        <p:txBody>
          <a:bodyPr>
            <a:normAutofit fontScale="25000" lnSpcReduction="20000"/>
          </a:bodyPr>
          <a:lstStyle/>
          <a:p>
            <a:r>
              <a:rPr lang="en-US" sz="8000" b="1" dirty="0" smtClean="0"/>
              <a:t>Vicarious: </a:t>
            </a:r>
            <a:r>
              <a:rPr lang="en-US" sz="8000" i="1" dirty="0" smtClean="0"/>
              <a:t>Who his own self bare our sins in his own body on the tree that we, being dead to sins, should live unto righteousness: </a:t>
            </a:r>
          </a:p>
          <a:p>
            <a:pPr lvl="1"/>
            <a:r>
              <a:rPr lang="en-US" sz="8000" dirty="0" smtClean="0"/>
              <a:t>Vicarious means substitute</a:t>
            </a:r>
          </a:p>
          <a:p>
            <a:pPr lvl="1"/>
            <a:r>
              <a:rPr lang="en-US" sz="8000" b="1" dirty="0" smtClean="0"/>
              <a:t>Jesus took the place of everyman when He died on the cross</a:t>
            </a:r>
          </a:p>
          <a:p>
            <a:pPr lvl="2"/>
            <a:r>
              <a:rPr lang="en-US" sz="8000" b="1" dirty="0" smtClean="0"/>
              <a:t>2Co 5:21  </a:t>
            </a:r>
            <a:r>
              <a:rPr lang="en-US" sz="8000" dirty="0" smtClean="0"/>
              <a:t>For he hath made him to be sin for us, who knew no sin; that we might be made the righteousness of God in him. </a:t>
            </a:r>
          </a:p>
          <a:p>
            <a:pPr lvl="2"/>
            <a:r>
              <a:rPr lang="en-US" sz="8000" dirty="0" smtClean="0"/>
              <a:t>Jesus makes it possible for us to have the hope of Heaven</a:t>
            </a:r>
          </a:p>
          <a:p>
            <a:pPr lvl="1"/>
            <a:r>
              <a:rPr lang="en-US" sz="8000" b="1" dirty="0" smtClean="0"/>
              <a:t>When we obey the Gospel we die to sin</a:t>
            </a:r>
          </a:p>
          <a:p>
            <a:pPr lvl="2"/>
            <a:r>
              <a:rPr lang="en-US" sz="8000" b="1" dirty="0" smtClean="0"/>
              <a:t>Rom 6:1  </a:t>
            </a:r>
            <a:r>
              <a:rPr lang="en-US" sz="8000" dirty="0" smtClean="0"/>
              <a:t>What shall we say then? Shall we continue in sin, that grace may abound? </a:t>
            </a:r>
          </a:p>
          <a:p>
            <a:pPr lvl="2"/>
            <a:r>
              <a:rPr lang="en-US" sz="8000" b="1" dirty="0" smtClean="0"/>
              <a:t>Rom 6:2  </a:t>
            </a:r>
            <a:r>
              <a:rPr lang="en-US" sz="8000" dirty="0" smtClean="0"/>
              <a:t>God forbid. How shall we, that are dead to sin, live any longer therein? </a:t>
            </a:r>
          </a:p>
          <a:p>
            <a:pPr lvl="2"/>
            <a:r>
              <a:rPr lang="en-US" sz="8000" b="1" dirty="0" smtClean="0"/>
              <a:t>Rom 6:3  </a:t>
            </a:r>
            <a:r>
              <a:rPr lang="en-US" sz="8000" dirty="0" smtClean="0"/>
              <a:t>Know ye not, that so many of us as were baptized into Jesus Christ were baptized into his death? </a:t>
            </a:r>
          </a:p>
          <a:p>
            <a:pPr lvl="2"/>
            <a:r>
              <a:rPr lang="en-US" sz="8000" b="1" dirty="0" smtClean="0"/>
              <a:t>Rom </a:t>
            </a:r>
            <a:r>
              <a:rPr lang="en-US" sz="8000" b="1" dirty="0" err="1" smtClean="0"/>
              <a:t>Rom</a:t>
            </a:r>
            <a:r>
              <a:rPr lang="en-US" sz="8000" b="1" dirty="0" smtClean="0"/>
              <a:t> 6:7  </a:t>
            </a:r>
            <a:r>
              <a:rPr lang="en-US" sz="8000" dirty="0" smtClean="0"/>
              <a:t>For he that is dead is freed from sin. </a:t>
            </a:r>
          </a:p>
          <a:p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Persecution </a:t>
            </a:r>
            <a:r>
              <a:rPr lang="en-US" dirty="0" smtClean="0"/>
              <a:t>of Jesus</a:t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(Full)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2994" y="1716711"/>
            <a:ext cx="8229600" cy="4988889"/>
          </a:xfrm>
        </p:spPr>
        <p:txBody>
          <a:bodyPr>
            <a:normAutofit fontScale="92500" lnSpcReduction="10000"/>
          </a:bodyPr>
          <a:lstStyle/>
          <a:p>
            <a:r>
              <a:rPr lang="en-US" sz="2000" b="1" dirty="0" smtClean="0"/>
              <a:t>Vanishing: </a:t>
            </a:r>
            <a:r>
              <a:rPr lang="en-US" sz="2000" i="1" dirty="0" smtClean="0"/>
              <a:t>by whose stripes ye were healed. </a:t>
            </a:r>
          </a:p>
          <a:p>
            <a:pPr lvl="1"/>
            <a:r>
              <a:rPr lang="en-US" sz="2000" dirty="0" smtClean="0"/>
              <a:t>Does not mean that we are healed from our physical infirmities</a:t>
            </a:r>
          </a:p>
          <a:p>
            <a:pPr lvl="1"/>
            <a:r>
              <a:rPr lang="en-US" sz="2000" b="1" dirty="0" smtClean="0"/>
              <a:t>Means that we have been healed from the damaging effects of sin</a:t>
            </a:r>
          </a:p>
          <a:p>
            <a:pPr lvl="2"/>
            <a:r>
              <a:rPr lang="en-US" sz="2000" b="1" dirty="0" smtClean="0"/>
              <a:t>Isa 53:4  </a:t>
            </a:r>
            <a:r>
              <a:rPr lang="en-US" sz="2000" dirty="0" smtClean="0"/>
              <a:t>Surely he hath borne our </a:t>
            </a:r>
            <a:r>
              <a:rPr lang="en-US" sz="2000" dirty="0" err="1" smtClean="0"/>
              <a:t>griefs</a:t>
            </a:r>
            <a:r>
              <a:rPr lang="en-US" sz="2000" dirty="0" smtClean="0"/>
              <a:t>, and carried our sorrows: yet we did esteem him stricken, smitten of God, and afflicted. </a:t>
            </a:r>
          </a:p>
          <a:p>
            <a:pPr lvl="2"/>
            <a:r>
              <a:rPr lang="en-US" sz="2000" b="1" dirty="0" smtClean="0"/>
              <a:t>Isa 53:5  </a:t>
            </a:r>
            <a:r>
              <a:rPr lang="en-US" sz="2000" dirty="0" smtClean="0"/>
              <a:t>But he was wounded for our </a:t>
            </a:r>
            <a:r>
              <a:rPr lang="en-US" sz="2000" i="1" u="sng" dirty="0" smtClean="0"/>
              <a:t>transgressions, </a:t>
            </a:r>
            <a:r>
              <a:rPr lang="en-US" sz="2000" dirty="0" smtClean="0"/>
              <a:t>he was bruised for our </a:t>
            </a:r>
            <a:r>
              <a:rPr lang="en-US" sz="2000" i="1" u="sng" dirty="0" smtClean="0"/>
              <a:t>iniquities: </a:t>
            </a:r>
            <a:r>
              <a:rPr lang="en-US" sz="2000" dirty="0" smtClean="0"/>
              <a:t>the chastisement of our </a:t>
            </a:r>
            <a:r>
              <a:rPr lang="en-US" sz="2000" i="1" u="sng" dirty="0" smtClean="0"/>
              <a:t>peace</a:t>
            </a:r>
            <a:r>
              <a:rPr lang="en-US" sz="2000" dirty="0" smtClean="0"/>
              <a:t> was upon him; and with his stripes we are healed. </a:t>
            </a:r>
          </a:p>
          <a:p>
            <a:pPr lvl="2"/>
            <a:r>
              <a:rPr lang="en-US" sz="2000" b="1" dirty="0" smtClean="0"/>
              <a:t>Isa 53:6  </a:t>
            </a:r>
            <a:r>
              <a:rPr lang="en-US" sz="2000" dirty="0" smtClean="0"/>
              <a:t>All we like sheep have gone astray; we have turned every one to his own way; </a:t>
            </a:r>
            <a:r>
              <a:rPr lang="en-US" sz="2000" i="1" u="sng" dirty="0" smtClean="0"/>
              <a:t>and the LORD hath laid on him the iniquity of us all. </a:t>
            </a:r>
          </a:p>
          <a:p>
            <a:pPr lvl="1"/>
            <a:r>
              <a:rPr lang="en-US" sz="2000" b="1" dirty="0" smtClean="0"/>
              <a:t>The death and suffering of the cross makes it possible for us to have forgiveness of sins</a:t>
            </a:r>
          </a:p>
          <a:p>
            <a:pPr lvl="2"/>
            <a:r>
              <a:rPr lang="en-US" sz="2000" b="1" dirty="0" smtClean="0"/>
              <a:t>Heb 9:22  </a:t>
            </a:r>
            <a:r>
              <a:rPr lang="en-US" sz="2000" dirty="0" smtClean="0"/>
              <a:t>And almost all things are by the law purged with blood; and without shedding of blood is no remission. </a:t>
            </a:r>
          </a:p>
          <a:p>
            <a:pPr lvl="2"/>
            <a:r>
              <a:rPr lang="en-US" sz="2000" b="1" dirty="0" smtClean="0"/>
              <a:t>Mat 26:28  </a:t>
            </a:r>
            <a:r>
              <a:rPr lang="en-US" sz="2000" dirty="0" smtClean="0"/>
              <a:t>For this is my blood of the new testament, which is shed for many for the remission of sins. 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Pardon</a:t>
            </a:r>
            <a:r>
              <a:rPr lang="en-US" dirty="0" smtClean="0"/>
              <a:t> by Jesus</a:t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(Forgiveness)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b="1" dirty="0" smtClean="0"/>
              <a:t>We were Lost: </a:t>
            </a:r>
            <a:r>
              <a:rPr lang="en-US" sz="2000" i="1" dirty="0"/>
              <a:t>For ye were as sheep going astray; </a:t>
            </a:r>
            <a:endParaRPr lang="en-US" sz="2000" i="1" dirty="0" smtClean="0"/>
          </a:p>
          <a:p>
            <a:pPr lvl="1"/>
            <a:r>
              <a:rPr lang="en-US" sz="2000" dirty="0" smtClean="0"/>
              <a:t>Man without the guidance of God are like sheep that have lost their way</a:t>
            </a:r>
          </a:p>
          <a:p>
            <a:pPr lvl="1"/>
            <a:r>
              <a:rPr lang="en-US" sz="2000" dirty="0" smtClean="0"/>
              <a:t>Without Christ leading our lives we become confused and try to make our own way</a:t>
            </a:r>
          </a:p>
          <a:p>
            <a:pPr lvl="2"/>
            <a:r>
              <a:rPr lang="en-US" sz="2000" b="1" dirty="0" err="1" smtClean="0"/>
              <a:t>Jdg</a:t>
            </a:r>
            <a:r>
              <a:rPr lang="en-US" sz="2000" b="1" dirty="0" smtClean="0"/>
              <a:t> 17:6  </a:t>
            </a:r>
            <a:r>
              <a:rPr lang="en-US" sz="2000" dirty="0" smtClean="0"/>
              <a:t>In those days there was no king in Israel, but every man did that which was right in his own eyes. </a:t>
            </a:r>
          </a:p>
          <a:p>
            <a:pPr lvl="2"/>
            <a:r>
              <a:rPr lang="en-US" sz="2000" dirty="0" smtClean="0"/>
              <a:t>We have no hope of salvation without Jesus Christ</a:t>
            </a:r>
          </a:p>
          <a:p>
            <a:r>
              <a:rPr lang="en-US" sz="2000" b="1" dirty="0" smtClean="0"/>
              <a:t>We are Lead: </a:t>
            </a:r>
            <a:r>
              <a:rPr lang="en-US" sz="2000" i="1" dirty="0" smtClean="0"/>
              <a:t>but are now returned unto the Shepherd and Bishop of your souls. </a:t>
            </a:r>
          </a:p>
          <a:p>
            <a:pPr lvl="1"/>
            <a:r>
              <a:rPr lang="en-US" sz="2000" dirty="0" smtClean="0"/>
              <a:t>With obedience to the Gospel we can be saved from wondering though this life as lost sheep living in sin</a:t>
            </a:r>
          </a:p>
          <a:p>
            <a:pPr lvl="1"/>
            <a:r>
              <a:rPr lang="en-US" sz="2000" b="1" dirty="0" smtClean="0"/>
              <a:t>Shepherd</a:t>
            </a:r>
            <a:r>
              <a:rPr lang="en-US" sz="2000" dirty="0" smtClean="0"/>
              <a:t> represents one who feeds, guides, and protects</a:t>
            </a:r>
          </a:p>
          <a:p>
            <a:pPr lvl="1"/>
            <a:r>
              <a:rPr lang="en-US" sz="2000" b="1" dirty="0" smtClean="0"/>
              <a:t>Bishop</a:t>
            </a:r>
            <a:r>
              <a:rPr lang="en-US" sz="2000" dirty="0" smtClean="0"/>
              <a:t> represents one who oversees, supervises the lives of his people</a:t>
            </a:r>
          </a:p>
          <a:p>
            <a:pPr lvl="1"/>
            <a:r>
              <a:rPr lang="en-US" sz="2000" dirty="0" smtClean="0"/>
              <a:t>Jesus is our Shepherd and our Bishop when we obey the Gospel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can we be sure that we are following Christ?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2994" y="1716711"/>
            <a:ext cx="8229600" cy="4988889"/>
          </a:xfrm>
        </p:spPr>
        <p:txBody>
          <a:bodyPr>
            <a:normAutofit fontScale="92500" lnSpcReduction="20000"/>
          </a:bodyPr>
          <a:lstStyle/>
          <a:p>
            <a:r>
              <a:rPr lang="en-US" sz="2000" b="1" dirty="0" smtClean="0"/>
              <a:t>Rejoice: that </a:t>
            </a:r>
            <a:r>
              <a:rPr lang="en-US" sz="2000" b="1" dirty="0" smtClean="0"/>
              <a:t>we are </a:t>
            </a:r>
            <a:r>
              <a:rPr lang="en-US" sz="2000" b="1" dirty="0" smtClean="0"/>
              <a:t>counted worthy to suffer</a:t>
            </a:r>
          </a:p>
          <a:p>
            <a:pPr lvl="1"/>
            <a:r>
              <a:rPr lang="en-US" sz="2000" b="1" dirty="0" smtClean="0"/>
              <a:t>1Pe 4:12  </a:t>
            </a:r>
            <a:r>
              <a:rPr lang="en-US" sz="2000" dirty="0" smtClean="0"/>
              <a:t>Beloved, think it not strange concerning the fiery trial which is to try you, as though some strange thing happened unto you: </a:t>
            </a:r>
          </a:p>
          <a:p>
            <a:pPr lvl="1"/>
            <a:r>
              <a:rPr lang="en-US" sz="2000" b="1" dirty="0" smtClean="0"/>
              <a:t>1Pe 4:13  </a:t>
            </a:r>
            <a:r>
              <a:rPr lang="en-US" sz="2000" dirty="0" smtClean="0"/>
              <a:t>But rejoice, inasmuch as ye are partakers of Christ's sufferings; that, when his glory shall be revealed, ye may be glad also with exceeding joy. </a:t>
            </a:r>
          </a:p>
          <a:p>
            <a:r>
              <a:rPr lang="en-US" sz="2000" b="1" dirty="0" smtClean="0"/>
              <a:t>Resist: the temptation to retaliate</a:t>
            </a:r>
          </a:p>
          <a:p>
            <a:pPr lvl="1"/>
            <a:r>
              <a:rPr lang="en-US" sz="2000" b="1" dirty="0" smtClean="0"/>
              <a:t>1Pe 5:8  </a:t>
            </a:r>
            <a:r>
              <a:rPr lang="en-US" sz="2000" dirty="0" smtClean="0"/>
              <a:t>Be sober, be vigilant; because your adversary the devil, as a roaring lion, </a:t>
            </a:r>
            <a:r>
              <a:rPr lang="en-US" sz="2000" dirty="0" err="1" smtClean="0"/>
              <a:t>walketh</a:t>
            </a:r>
            <a:r>
              <a:rPr lang="en-US" sz="2000" dirty="0" smtClean="0"/>
              <a:t> about, seeking whom he may devour: </a:t>
            </a:r>
          </a:p>
          <a:p>
            <a:pPr lvl="1"/>
            <a:r>
              <a:rPr lang="en-US" sz="2000" b="1" dirty="0" smtClean="0"/>
              <a:t>1Pe 5:9  </a:t>
            </a:r>
            <a:r>
              <a:rPr lang="en-US" sz="2000" dirty="0" smtClean="0"/>
              <a:t>Whom resist </a:t>
            </a:r>
            <a:r>
              <a:rPr lang="en-US" sz="2000" dirty="0" err="1" smtClean="0"/>
              <a:t>stedfast</a:t>
            </a:r>
            <a:r>
              <a:rPr lang="en-US" sz="2000" dirty="0" smtClean="0"/>
              <a:t> in the faith, knowing that the same afflictions are accomplished in your brethren that are in the world. </a:t>
            </a:r>
          </a:p>
          <a:p>
            <a:r>
              <a:rPr lang="en-US" sz="2000" b="1" dirty="0" smtClean="0"/>
              <a:t>Respond: to mistreatment by doing good</a:t>
            </a:r>
          </a:p>
          <a:p>
            <a:pPr lvl="1"/>
            <a:r>
              <a:rPr lang="en-US" sz="2000" b="1" dirty="0" smtClean="0"/>
              <a:t>Mat 5:44  </a:t>
            </a:r>
            <a:r>
              <a:rPr lang="en-US" sz="2000" dirty="0" smtClean="0"/>
              <a:t>But I say unto you, Love your enemies, bless them that curse you, do good to them that hate you, and pray for them which despitefully use you, and persecute you; </a:t>
            </a:r>
          </a:p>
          <a:p>
            <a:r>
              <a:rPr lang="en-US" sz="2000" b="1" dirty="0" smtClean="0"/>
              <a:t>Rely: on God</a:t>
            </a:r>
          </a:p>
          <a:p>
            <a:pPr lvl="1"/>
            <a:r>
              <a:rPr lang="en-US" sz="2000" b="1" dirty="0" smtClean="0"/>
              <a:t>2Th 1:6  </a:t>
            </a:r>
            <a:r>
              <a:rPr lang="en-US" sz="2000" dirty="0" smtClean="0"/>
              <a:t>Seeing it is a righteous thing with God to recompense tribulation to them that trouble you; 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You Following Jesus?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/>
              <a:t>To follow Jesus means to believe in Him</a:t>
            </a:r>
          </a:p>
          <a:p>
            <a:pPr lvl="1"/>
            <a:r>
              <a:rPr lang="en-US" sz="2000" b="1" dirty="0"/>
              <a:t>Mat 16:24  </a:t>
            </a:r>
            <a:r>
              <a:rPr lang="en-US" sz="2000" dirty="0"/>
              <a:t>Then said Jesus unto his disciples, If any man will come after me, let him deny himself, and take up his cross, and follow me. </a:t>
            </a:r>
          </a:p>
          <a:p>
            <a:pPr lvl="1"/>
            <a:r>
              <a:rPr lang="en-US" sz="2000" b="1" dirty="0" err="1" smtClean="0"/>
              <a:t>Joh</a:t>
            </a:r>
            <a:r>
              <a:rPr lang="en-US" sz="2000" b="1" dirty="0" smtClean="0"/>
              <a:t> </a:t>
            </a:r>
            <a:r>
              <a:rPr lang="en-US" sz="2000" b="1" dirty="0"/>
              <a:t>10:26  </a:t>
            </a:r>
            <a:r>
              <a:rPr lang="en-US" sz="2000" dirty="0"/>
              <a:t>But ye believe not, because ye are not of my sheep, as I said unto you. </a:t>
            </a:r>
          </a:p>
          <a:p>
            <a:pPr lvl="1"/>
            <a:r>
              <a:rPr lang="en-US" sz="2000" b="1" dirty="0" err="1"/>
              <a:t>Joh</a:t>
            </a:r>
            <a:r>
              <a:rPr lang="en-US" sz="2000" b="1" dirty="0"/>
              <a:t> 10:27  </a:t>
            </a:r>
            <a:r>
              <a:rPr lang="en-US" sz="2000" dirty="0"/>
              <a:t>My sheep hear my voice, and I know them, and they follow </a:t>
            </a:r>
            <a:r>
              <a:rPr lang="en-US" sz="2000" dirty="0" smtClean="0"/>
              <a:t>me</a:t>
            </a:r>
            <a:r>
              <a:rPr lang="en-US" sz="2000" dirty="0"/>
              <a:t>: </a:t>
            </a:r>
          </a:p>
          <a:p>
            <a:pPr lvl="1"/>
            <a:r>
              <a:rPr lang="en-US" sz="2000" b="1" dirty="0" err="1"/>
              <a:t>Joh</a:t>
            </a:r>
            <a:r>
              <a:rPr lang="en-US" sz="2000" b="1" dirty="0"/>
              <a:t> 10:28  </a:t>
            </a:r>
            <a:r>
              <a:rPr lang="en-US" sz="2000" dirty="0"/>
              <a:t>And I give unto them eternal life; and they shall never perish, neither shall any man pluck them out of my hand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 </a:t>
            </a:r>
            <a:r>
              <a:rPr lang="en-US" sz="2000" b="1" dirty="0" smtClean="0"/>
              <a:t>Gal 3:26  </a:t>
            </a:r>
            <a:r>
              <a:rPr lang="en-US" sz="2000" dirty="0" smtClean="0"/>
              <a:t>For ye are all the children of God by faith in Christ Jesus. </a:t>
            </a:r>
          </a:p>
          <a:p>
            <a:pPr lvl="1"/>
            <a:r>
              <a:rPr lang="en-US" sz="2000" b="1" dirty="0" smtClean="0"/>
              <a:t>Gal 3:27  </a:t>
            </a:r>
            <a:r>
              <a:rPr lang="en-US" sz="2000" dirty="0" smtClean="0"/>
              <a:t>For as many of you as have been baptized into Christ have put on Christ. </a:t>
            </a:r>
          </a:p>
          <a:p>
            <a:endParaRPr lang="en-US" sz="20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6400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Jesus is Our Perfect Example: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tx1"/>
                </a:solidFill>
              </a:rPr>
              <a:t>In How we Live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I Peter 2:21-25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6400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Jesus</a:t>
            </a:r>
            <a:r>
              <a:rPr lang="en-US" dirty="0" smtClean="0">
                <a:solidFill>
                  <a:schemeClr val="tx1"/>
                </a:solidFill>
              </a:rPr>
              <a:t> is Our Perfect Example: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tx1"/>
                </a:solidFill>
              </a:rPr>
              <a:t>In How We Live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I Peter 2:21-25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770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Pattern</a:t>
            </a:r>
            <a:r>
              <a:rPr lang="en-US" dirty="0" smtClean="0"/>
              <a:t> of Jesus v21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Practice</a:t>
            </a:r>
            <a:r>
              <a:rPr lang="en-US" dirty="0" smtClean="0"/>
              <a:t> of Jesus v22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Persecution</a:t>
            </a:r>
            <a:r>
              <a:rPr lang="en-US" dirty="0" smtClean="0"/>
              <a:t> of Jesus v23-24</a:t>
            </a:r>
          </a:p>
          <a:p>
            <a:endParaRPr lang="en-US" dirty="0"/>
          </a:p>
          <a:p>
            <a:r>
              <a:rPr lang="en-US" dirty="0" smtClean="0"/>
              <a:t>The</a:t>
            </a:r>
            <a:r>
              <a:rPr lang="en-US" dirty="0" smtClean="0">
                <a:solidFill>
                  <a:srgbClr val="FF0000"/>
                </a:solidFill>
              </a:rPr>
              <a:t> Pardon </a:t>
            </a:r>
            <a:r>
              <a:rPr lang="en-US" dirty="0" smtClean="0"/>
              <a:t>by Jesus v25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servant’s relationship with his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/>
              <a:t>The Servants </a:t>
            </a:r>
          </a:p>
          <a:p>
            <a:pPr lvl="1"/>
            <a:r>
              <a:rPr lang="en-US" sz="2000" dirty="0" smtClean="0"/>
              <a:t>This refers to those who were domestic workers</a:t>
            </a:r>
          </a:p>
          <a:p>
            <a:pPr lvl="1"/>
            <a:r>
              <a:rPr lang="en-US" sz="2000" dirty="0" smtClean="0"/>
              <a:t>Many in the church during this time were servants</a:t>
            </a:r>
          </a:p>
          <a:p>
            <a:pPr lvl="1"/>
            <a:r>
              <a:rPr lang="en-US" sz="2000" dirty="0" smtClean="0"/>
              <a:t>As Christians they knew their equality----there was a danger of them not fulfilling their responsibilities</a:t>
            </a:r>
          </a:p>
          <a:p>
            <a:r>
              <a:rPr lang="en-US" sz="2000" b="1" dirty="0" smtClean="0"/>
              <a:t>The Subjection</a:t>
            </a:r>
          </a:p>
          <a:p>
            <a:pPr lvl="1"/>
            <a:r>
              <a:rPr lang="en-US" sz="2000" dirty="0" smtClean="0"/>
              <a:t>The kind that is spoken of is the type that is mentioned in (v13)</a:t>
            </a:r>
          </a:p>
          <a:p>
            <a:r>
              <a:rPr lang="en-US" sz="2000" b="1" dirty="0" smtClean="0"/>
              <a:t>The Service </a:t>
            </a:r>
          </a:p>
          <a:p>
            <a:pPr lvl="1"/>
            <a:r>
              <a:rPr lang="en-US" sz="2000" dirty="0" smtClean="0"/>
              <a:t>This was to be rendered with “all fear”</a:t>
            </a:r>
          </a:p>
          <a:p>
            <a:pPr lvl="2"/>
            <a:r>
              <a:rPr lang="en-US" sz="2000" dirty="0" smtClean="0"/>
              <a:t>Fear of punishment</a:t>
            </a:r>
          </a:p>
          <a:p>
            <a:pPr lvl="2"/>
            <a:r>
              <a:rPr lang="en-US" sz="2000" dirty="0" smtClean="0"/>
              <a:t>Fear of offending God</a:t>
            </a:r>
          </a:p>
          <a:p>
            <a:pPr lvl="2"/>
            <a:r>
              <a:rPr lang="en-US" sz="2000" dirty="0" smtClean="0"/>
              <a:t>Fear of bringing reproach upon the name Christian</a:t>
            </a:r>
          </a:p>
          <a:p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servant’s relationship with his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It is acceptable to God for a Christian to suffer wrongfully</a:t>
            </a:r>
          </a:p>
          <a:p>
            <a:r>
              <a:rPr lang="en-US" sz="2000" dirty="0" smtClean="0"/>
              <a:t>It is easy to understand why we are suffering when we do wrong</a:t>
            </a:r>
          </a:p>
          <a:p>
            <a:r>
              <a:rPr lang="en-US" sz="2000" dirty="0" smtClean="0"/>
              <a:t>But it is to God’s glory and to our praise when we suffer wrongfully</a:t>
            </a:r>
          </a:p>
          <a:p>
            <a:r>
              <a:rPr lang="en-US" sz="2000" dirty="0" smtClean="0"/>
              <a:t>When undeserved punishment was suffered by Christians from their evil masters, it was acceptable to God that they endure it patiently in a desire to please God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Pattern</a:t>
            </a:r>
            <a:r>
              <a:rPr lang="en-US" dirty="0" smtClean="0"/>
              <a:t> of Jesus</a:t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(Footsteps)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2994" y="1716711"/>
            <a:ext cx="8229600" cy="4988889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The Reason for the Pattern: </a:t>
            </a:r>
            <a:r>
              <a:rPr lang="en-US" sz="2000" i="1" dirty="0" smtClean="0"/>
              <a:t>For </a:t>
            </a:r>
            <a:r>
              <a:rPr lang="en-US" sz="2000" i="1" dirty="0"/>
              <a:t>even hereunto were ye called: because Christ also suffered for </a:t>
            </a:r>
            <a:r>
              <a:rPr lang="en-US" sz="2000" i="1" dirty="0" smtClean="0"/>
              <a:t>us</a:t>
            </a:r>
          </a:p>
          <a:p>
            <a:pPr lvl="1"/>
            <a:r>
              <a:rPr lang="en-US" sz="2000" dirty="0" smtClean="0"/>
              <a:t>We are called to be Christians for this very purpose</a:t>
            </a:r>
          </a:p>
          <a:p>
            <a:pPr lvl="2"/>
            <a:r>
              <a:rPr lang="en-US" sz="2000" dirty="0" smtClean="0"/>
              <a:t>Called out of the world </a:t>
            </a:r>
            <a:r>
              <a:rPr lang="en-US" sz="2000" b="1" dirty="0" smtClean="0"/>
              <a:t>II </a:t>
            </a:r>
            <a:r>
              <a:rPr lang="en-US" sz="2000" b="1" dirty="0" err="1" smtClean="0"/>
              <a:t>Cor</a:t>
            </a:r>
            <a:r>
              <a:rPr lang="en-US" sz="2000" b="1" dirty="0" smtClean="0"/>
              <a:t> 6:17</a:t>
            </a:r>
          </a:p>
          <a:p>
            <a:pPr lvl="2"/>
            <a:r>
              <a:rPr lang="en-US" sz="2000" dirty="0" smtClean="0"/>
              <a:t>Called to preach the Gospel </a:t>
            </a:r>
            <a:r>
              <a:rPr lang="en-US" sz="2000" b="1" dirty="0" smtClean="0"/>
              <a:t>Mar 16:15</a:t>
            </a:r>
          </a:p>
          <a:p>
            <a:pPr lvl="2"/>
            <a:r>
              <a:rPr lang="en-US" sz="2000" dirty="0" smtClean="0"/>
              <a:t>Called by the Gospel </a:t>
            </a:r>
            <a:r>
              <a:rPr lang="en-US" sz="2000" b="1" dirty="0" smtClean="0"/>
              <a:t>II </a:t>
            </a:r>
            <a:r>
              <a:rPr lang="en-US" sz="2000" b="1" dirty="0" err="1" smtClean="0"/>
              <a:t>Thess</a:t>
            </a:r>
            <a:r>
              <a:rPr lang="en-US" sz="2000" b="1" dirty="0" smtClean="0"/>
              <a:t> 2:14</a:t>
            </a:r>
          </a:p>
          <a:p>
            <a:pPr lvl="1"/>
            <a:r>
              <a:rPr lang="en-US" sz="2000" dirty="0" smtClean="0"/>
              <a:t>Christians have been called to respond to mistreatment by doing good</a:t>
            </a:r>
          </a:p>
          <a:p>
            <a:pPr lvl="2"/>
            <a:r>
              <a:rPr lang="en-US" sz="2000" b="1" dirty="0" smtClean="0"/>
              <a:t>Rom 12:17  </a:t>
            </a:r>
            <a:r>
              <a:rPr lang="en-US" sz="2000" dirty="0" smtClean="0"/>
              <a:t>Recompense to no man evil for evil. Provide things honest in the sight of all men. </a:t>
            </a:r>
          </a:p>
          <a:p>
            <a:pPr lvl="2"/>
            <a:r>
              <a:rPr lang="en-US" sz="2000" b="1" dirty="0" smtClean="0"/>
              <a:t>1Pe 3:9  </a:t>
            </a:r>
            <a:r>
              <a:rPr lang="en-US" sz="2000" dirty="0" smtClean="0"/>
              <a:t>Not rendering evil for evil, or railing for railing: but contrariwise blessing; knowing that ye are thereunto called, that ye should inherit a blessing.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Pattern</a:t>
            </a:r>
            <a:r>
              <a:rPr lang="en-US" dirty="0" smtClean="0"/>
              <a:t> of Jesus</a:t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(Footsteps)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b="1" dirty="0" smtClean="0"/>
              <a:t>The Requirement of the Pattern</a:t>
            </a:r>
            <a:r>
              <a:rPr lang="en-US" sz="2000" b="1" i="1" dirty="0" smtClean="0"/>
              <a:t>: </a:t>
            </a:r>
            <a:r>
              <a:rPr lang="en-US" sz="2000" i="1" dirty="0" smtClean="0"/>
              <a:t>leaving us an example, that ye should follow his steps:</a:t>
            </a:r>
          </a:p>
          <a:p>
            <a:pPr lvl="1"/>
            <a:r>
              <a:rPr lang="en-US" sz="2000" dirty="0" smtClean="0"/>
              <a:t>The word example means an imitation (a copy----direct imprint)</a:t>
            </a:r>
          </a:p>
          <a:p>
            <a:pPr lvl="2"/>
            <a:r>
              <a:rPr lang="en-US" sz="2000" dirty="0" smtClean="0"/>
              <a:t>Christ left every Christian and example about how to suffer wrongful persecution</a:t>
            </a:r>
          </a:p>
          <a:p>
            <a:pPr lvl="2"/>
            <a:r>
              <a:rPr lang="en-US" sz="2000" dirty="0" smtClean="0"/>
              <a:t>Christ left us an example not to only read about and admire</a:t>
            </a:r>
          </a:p>
          <a:p>
            <a:pPr lvl="2"/>
            <a:r>
              <a:rPr lang="en-US" sz="2000" dirty="0" smtClean="0"/>
              <a:t>Christ left us an example in how to live so that we would follow in his steps</a:t>
            </a:r>
          </a:p>
          <a:p>
            <a:pPr lvl="1"/>
            <a:r>
              <a:rPr lang="en-US" sz="2000" dirty="0" smtClean="0"/>
              <a:t>What does it mean to follow in the footsteps of another</a:t>
            </a:r>
          </a:p>
          <a:p>
            <a:pPr lvl="2"/>
            <a:r>
              <a:rPr lang="en-US" sz="2000" dirty="0" smtClean="0"/>
              <a:t>Follow the same path</a:t>
            </a:r>
          </a:p>
          <a:p>
            <a:pPr lvl="2"/>
            <a:r>
              <a:rPr lang="en-US" sz="2000" dirty="0" smtClean="0"/>
              <a:t>Mimic every moment and step </a:t>
            </a:r>
          </a:p>
          <a:p>
            <a:pPr lvl="2"/>
            <a:r>
              <a:rPr lang="en-US" sz="2000" dirty="0" smtClean="0"/>
              <a:t>Are we following Jesus to the best of our ability?</a:t>
            </a:r>
          </a:p>
          <a:p>
            <a:pPr lvl="3"/>
            <a:r>
              <a:rPr lang="en-US" dirty="0" smtClean="0"/>
              <a:t>Obedience</a:t>
            </a:r>
          </a:p>
          <a:p>
            <a:pPr lvl="3"/>
            <a:r>
              <a:rPr lang="en-US" dirty="0" smtClean="0"/>
              <a:t>Prayer/Reverence</a:t>
            </a:r>
          </a:p>
          <a:p>
            <a:pPr lvl="3"/>
            <a:r>
              <a:rPr lang="en-US" dirty="0" smtClean="0"/>
              <a:t>Speech</a:t>
            </a:r>
          </a:p>
          <a:p>
            <a:pPr lvl="1"/>
            <a:endParaRPr lang="en-US" sz="1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Practice</a:t>
            </a:r>
            <a:r>
              <a:rPr lang="en-US" dirty="0" smtClean="0"/>
              <a:t> of Jesus</a:t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(Fidelity)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000" b="1" dirty="0" smtClean="0"/>
              <a:t>Sinless: </a:t>
            </a:r>
            <a:r>
              <a:rPr lang="en-US" sz="2000" i="1" dirty="0" smtClean="0"/>
              <a:t>Who </a:t>
            </a:r>
            <a:r>
              <a:rPr lang="en-US" sz="2000" i="1" dirty="0"/>
              <a:t>did no </a:t>
            </a:r>
            <a:r>
              <a:rPr lang="en-US" sz="2000" i="1" dirty="0" smtClean="0"/>
              <a:t>sin</a:t>
            </a:r>
          </a:p>
          <a:p>
            <a:pPr lvl="1"/>
            <a:r>
              <a:rPr lang="en-US" sz="2000" dirty="0" smtClean="0"/>
              <a:t>To sin means to miss the mark---To transgress the law of God </a:t>
            </a:r>
            <a:r>
              <a:rPr lang="en-US" sz="2000" b="1" dirty="0" smtClean="0"/>
              <a:t>(N.T.)</a:t>
            </a:r>
          </a:p>
          <a:p>
            <a:pPr lvl="2"/>
            <a:r>
              <a:rPr lang="en-US" sz="2000" b="1" dirty="0" smtClean="0"/>
              <a:t>1Jn 3:4  </a:t>
            </a:r>
            <a:r>
              <a:rPr lang="en-US" sz="2000" dirty="0" smtClean="0"/>
              <a:t>Whosoever </a:t>
            </a:r>
            <a:r>
              <a:rPr lang="en-US" sz="2000" dirty="0" err="1" smtClean="0"/>
              <a:t>committeth</a:t>
            </a:r>
            <a:r>
              <a:rPr lang="en-US" sz="2000" dirty="0" smtClean="0"/>
              <a:t> sin </a:t>
            </a:r>
            <a:r>
              <a:rPr lang="en-US" sz="2000" dirty="0" err="1" smtClean="0"/>
              <a:t>transgresseth</a:t>
            </a:r>
            <a:r>
              <a:rPr lang="en-US" sz="2000" dirty="0" smtClean="0"/>
              <a:t> also the law: for sin is the transgression of the law. </a:t>
            </a:r>
          </a:p>
          <a:p>
            <a:pPr lvl="1"/>
            <a:r>
              <a:rPr lang="en-US" sz="2000" b="1" dirty="0" smtClean="0"/>
              <a:t>No man is perfect</a:t>
            </a:r>
          </a:p>
          <a:p>
            <a:pPr lvl="2"/>
            <a:r>
              <a:rPr lang="en-US" sz="2000" b="1" dirty="0" smtClean="0"/>
              <a:t>Rom 3:23  </a:t>
            </a:r>
            <a:r>
              <a:rPr lang="en-US" sz="2000" dirty="0" smtClean="0"/>
              <a:t>For all have sinned, and come short of the glory of God; </a:t>
            </a:r>
          </a:p>
          <a:p>
            <a:pPr lvl="1"/>
            <a:r>
              <a:rPr lang="en-US" sz="2000" b="1" dirty="0" smtClean="0"/>
              <a:t>Jesus is the only man to ever live and not sin</a:t>
            </a:r>
          </a:p>
          <a:p>
            <a:pPr lvl="1"/>
            <a:r>
              <a:rPr lang="en-US" sz="2000" dirty="0" smtClean="0"/>
              <a:t>Jesus was God, but He subjected Himself to the same temptations of every man</a:t>
            </a:r>
          </a:p>
          <a:p>
            <a:pPr lvl="2"/>
            <a:r>
              <a:rPr lang="en-US" sz="2000" b="1" dirty="0" smtClean="0"/>
              <a:t>Heb 4:15  </a:t>
            </a:r>
            <a:r>
              <a:rPr lang="en-US" sz="2000" dirty="0" smtClean="0"/>
              <a:t>For we have not an high priest which cannot be touched with the feeling of our infirmities; but was in all points tempted like as we are, yet without sin. </a:t>
            </a:r>
          </a:p>
          <a:p>
            <a:pPr lvl="2"/>
            <a:r>
              <a:rPr lang="en-US" sz="2000" b="1" dirty="0" smtClean="0"/>
              <a:t>Heb 2:16  </a:t>
            </a:r>
            <a:r>
              <a:rPr lang="en-US" sz="2000" dirty="0" smtClean="0"/>
              <a:t>For verily he took not on him the nature of angels; but he took on him the seed of Abraham. </a:t>
            </a:r>
          </a:p>
          <a:p>
            <a:pPr lvl="2"/>
            <a:r>
              <a:rPr lang="en-US" sz="2000" b="1" dirty="0" smtClean="0"/>
              <a:t>Heb 2:17  </a:t>
            </a:r>
            <a:r>
              <a:rPr lang="en-US" sz="2000" dirty="0" smtClean="0"/>
              <a:t>Wherefore in all things it </a:t>
            </a:r>
            <a:r>
              <a:rPr lang="en-US" sz="2000" dirty="0" err="1" smtClean="0"/>
              <a:t>behoved</a:t>
            </a:r>
            <a:r>
              <a:rPr lang="en-US" sz="2000" dirty="0" smtClean="0"/>
              <a:t> him to be made like unto his brethren, that he might be a merciful and faithful high priest in things pertaining to God, to make reconciliation for the sins of the people. </a:t>
            </a:r>
          </a:p>
          <a:p>
            <a:pPr lvl="2"/>
            <a:r>
              <a:rPr lang="en-US" sz="2000" b="1" dirty="0" smtClean="0"/>
              <a:t>Heb 2:18  </a:t>
            </a:r>
            <a:r>
              <a:rPr lang="en-US" sz="2000" dirty="0" smtClean="0"/>
              <a:t>For in that he himself hath suffered being tempted, he is able to </a:t>
            </a:r>
            <a:r>
              <a:rPr lang="en-US" sz="2000" dirty="0" err="1" smtClean="0"/>
              <a:t>succour</a:t>
            </a:r>
            <a:r>
              <a:rPr lang="en-US" sz="2000" dirty="0" smtClean="0"/>
              <a:t> them that are tempted. 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Practice</a:t>
            </a:r>
            <a:r>
              <a:rPr lang="en-US" dirty="0" smtClean="0"/>
              <a:t> of Jesus</a:t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(Fidelity)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b="1" dirty="0" smtClean="0"/>
              <a:t>Sincere: </a:t>
            </a:r>
            <a:r>
              <a:rPr lang="en-US" sz="2000" i="1" dirty="0" smtClean="0"/>
              <a:t>neither was guile found in his mouth:</a:t>
            </a:r>
          </a:p>
          <a:p>
            <a:pPr lvl="1"/>
            <a:r>
              <a:rPr lang="en-US" sz="2000" dirty="0" smtClean="0"/>
              <a:t>The word guile means trickery or deceit</a:t>
            </a:r>
          </a:p>
          <a:p>
            <a:pPr lvl="1"/>
            <a:r>
              <a:rPr lang="en-US" sz="2000" dirty="0" smtClean="0"/>
              <a:t>Everything that Jesus said he meant and He did not have an ulterior motive</a:t>
            </a:r>
          </a:p>
          <a:p>
            <a:pPr lvl="2"/>
            <a:r>
              <a:rPr lang="en-US" sz="2000" b="1" dirty="0" err="1" smtClean="0"/>
              <a:t>Joh</a:t>
            </a:r>
            <a:r>
              <a:rPr lang="en-US" sz="2000" b="1" dirty="0" smtClean="0"/>
              <a:t> 14:1  </a:t>
            </a:r>
            <a:r>
              <a:rPr lang="en-US" sz="2000" dirty="0" smtClean="0"/>
              <a:t>Let not your heart be troubled: ye believe in God, believe also in me. </a:t>
            </a:r>
          </a:p>
          <a:p>
            <a:pPr lvl="2"/>
            <a:r>
              <a:rPr lang="en-US" sz="2000" b="1" dirty="0" err="1" smtClean="0"/>
              <a:t>Joh</a:t>
            </a:r>
            <a:r>
              <a:rPr lang="en-US" sz="2000" b="1" dirty="0" smtClean="0"/>
              <a:t> 14:2  </a:t>
            </a:r>
            <a:r>
              <a:rPr lang="en-US" sz="2000" dirty="0" smtClean="0"/>
              <a:t>In my Father's house are many mansions: if it were not so, I would have told you. I go to prepare a place for you. </a:t>
            </a:r>
          </a:p>
          <a:p>
            <a:pPr lvl="2"/>
            <a:r>
              <a:rPr lang="en-US" sz="2000" b="1" dirty="0" err="1" smtClean="0"/>
              <a:t>Joh</a:t>
            </a:r>
            <a:r>
              <a:rPr lang="en-US" sz="2000" b="1" dirty="0" smtClean="0"/>
              <a:t> 14:3  </a:t>
            </a:r>
            <a:r>
              <a:rPr lang="en-US" sz="2000" dirty="0" smtClean="0"/>
              <a:t>And if I go and prepare a place for you, I will come again, and receive you unto myself; that where I am, there ye may be also. </a:t>
            </a:r>
          </a:p>
          <a:p>
            <a:pPr lvl="1"/>
            <a:r>
              <a:rPr lang="en-US" sz="2000" b="1" dirty="0" smtClean="0"/>
              <a:t>Our speech must not be with any intentional deceit!</a:t>
            </a:r>
          </a:p>
          <a:p>
            <a:pPr lvl="1"/>
            <a:r>
              <a:rPr lang="en-US" sz="2000" dirty="0" smtClean="0"/>
              <a:t>Hypocrites </a:t>
            </a:r>
            <a:r>
              <a:rPr lang="en-US" sz="2000" b="1" dirty="0" smtClean="0"/>
              <a:t>will not </a:t>
            </a:r>
            <a:r>
              <a:rPr lang="en-US" sz="2000" dirty="0" smtClean="0"/>
              <a:t>enter into Heaven</a:t>
            </a:r>
          </a:p>
          <a:p>
            <a:pPr lvl="2"/>
            <a:r>
              <a:rPr lang="en-US" sz="2000" b="1" dirty="0" smtClean="0"/>
              <a:t>Job 13:15  </a:t>
            </a:r>
            <a:r>
              <a:rPr lang="en-US" sz="2000" dirty="0" smtClean="0"/>
              <a:t>Though he slay me, yet will I trust in him: but I will maintain mine own ways before him. </a:t>
            </a:r>
          </a:p>
          <a:p>
            <a:pPr lvl="2"/>
            <a:r>
              <a:rPr lang="en-US" sz="2000" b="1" dirty="0" smtClean="0"/>
              <a:t>Job 13:16  </a:t>
            </a:r>
            <a:r>
              <a:rPr lang="en-US" sz="2000" dirty="0" smtClean="0"/>
              <a:t>He also shall be my salvation: for an hypocrite shall not come before him. </a:t>
            </a:r>
          </a:p>
          <a:p>
            <a:endParaRPr lang="en-US" sz="2000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ok">
  <a:themeElements>
    <a:clrScheme name="Book">
      <a:dk1>
        <a:sysClr val="windowText" lastClr="000000"/>
      </a:dk1>
      <a:lt1>
        <a:sysClr val="window" lastClr="FFFFFF"/>
      </a:lt1>
      <a:dk2>
        <a:srgbClr val="000082"/>
      </a:dk2>
      <a:lt2>
        <a:srgbClr val="F3F3FF"/>
      </a:lt2>
      <a:accent1>
        <a:srgbClr val="828200"/>
      </a:accent1>
      <a:accent2>
        <a:srgbClr val="1B582B"/>
      </a:accent2>
      <a:accent3>
        <a:srgbClr val="009FEC"/>
      </a:accent3>
      <a:accent4>
        <a:srgbClr val="00BDBD"/>
      </a:accent4>
      <a:accent5>
        <a:srgbClr val="7C5BAE"/>
      </a:accent5>
      <a:accent6>
        <a:srgbClr val="0055AA"/>
      </a:accent6>
      <a:hlink>
        <a:srgbClr val="FC9658"/>
      </a:hlink>
      <a:folHlink>
        <a:srgbClr val="E800E8"/>
      </a:folHlink>
    </a:clrScheme>
    <a:fontScheme name="Book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黑体"/>
        <a:font script="Hant" typeface="標楷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方正舒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ook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80000">
              <a:schemeClr val="phClr">
                <a:tint val="7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7200000" scaled="1"/>
        </a:gra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180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>
              <a:rot lat="0" lon="0" rev="0"/>
            </a:camera>
            <a:lightRig rig="morning" dir="bl"/>
          </a:scene3d>
          <a:sp3d extrusionH="222250" contourW="25400" prstMaterial="matte">
            <a:bevelT w="38100" h="38100" prst="softRound"/>
            <a:bevelB/>
            <a:extrusionClr>
              <a:srgbClr val="FF0000"/>
            </a:extrusionClr>
            <a:contourClr>
              <a:schemeClr val="accent3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soft" dir="bl">
              <a:rot lat="0" lon="0" rev="0"/>
            </a:lightRig>
          </a:scene3d>
          <a:sp3d prstMaterial="plastic">
            <a:bevelT w="38100" h="381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60000"/>
                <a:hueMod val="100000"/>
                <a:satMod val="100000"/>
              </a:schemeClr>
            </a:gs>
            <a:gs pos="80000">
              <a:schemeClr val="phClr">
                <a:tint val="9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180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9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Words>1819</Words>
  <Application>Microsoft Office PowerPoint</Application>
  <PresentationFormat>On-screen Show (4:3)</PresentationFormat>
  <Paragraphs>138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Book</vt:lpstr>
      <vt:lpstr>  Welcome To The  East Memphis   Church of Christ    2/20/11</vt:lpstr>
      <vt:lpstr>Jesus is Our Perfect Example:   In How We Live   I Peter 2:21-25</vt:lpstr>
      <vt:lpstr>Slide 3</vt:lpstr>
      <vt:lpstr>A servant’s relationship with his master</vt:lpstr>
      <vt:lpstr>A servant’s relationship with his master</vt:lpstr>
      <vt:lpstr>The Pattern of Jesus (Footsteps)</vt:lpstr>
      <vt:lpstr>The Pattern of Jesus (Footsteps)</vt:lpstr>
      <vt:lpstr>The Practice of Jesus (Fidelity)</vt:lpstr>
      <vt:lpstr>The Practice of Jesus (Fidelity)</vt:lpstr>
      <vt:lpstr>The Persecution of Jesus (Full)</vt:lpstr>
      <vt:lpstr>The Persecution of Jesus (Full)</vt:lpstr>
      <vt:lpstr>The Persecution of Jesus (Full)</vt:lpstr>
      <vt:lpstr>The Pardon by Jesus (Forgiveness)</vt:lpstr>
      <vt:lpstr>How can we be sure that we are following Christ?</vt:lpstr>
      <vt:lpstr>Are You Following Jesus?</vt:lpstr>
      <vt:lpstr>Jesus is Our Perfect Example:   In How we Live   I Peter 2:21-25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is Our Perfect Example</dc:title>
  <dc:creator>The Williams Family</dc:creator>
  <cp:lastModifiedBy>Owner</cp:lastModifiedBy>
  <cp:revision>20</cp:revision>
  <dcterms:created xsi:type="dcterms:W3CDTF">2011-02-17T22:42:10Z</dcterms:created>
  <dcterms:modified xsi:type="dcterms:W3CDTF">2011-02-20T13:29:38Z</dcterms:modified>
</cp:coreProperties>
</file>